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6FB3D"/>
    <a:srgbClr val="95DE0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93" d="100"/>
          <a:sy n="93" d="100"/>
        </p:scale>
        <p:origin x="-798" y="-96"/>
      </p:cViewPr>
      <p:guideLst>
        <p:guide orient="horz" pos="4319"/>
        <p:guide pos="575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5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5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wmf"/><Relationship Id="rId1" Type="http://schemas.openxmlformats.org/officeDocument/2006/relationships/image" Target="../media/image5.wmf"/><Relationship Id="rId5" Type="http://schemas.openxmlformats.org/officeDocument/2006/relationships/image" Target="../media/image21.wmf"/><Relationship Id="rId4" Type="http://schemas.openxmlformats.org/officeDocument/2006/relationships/image" Target="../media/image20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-14288"/>
            <a:ext cx="9155113" cy="6884988"/>
            <a:chOff x="0" y="-9"/>
            <a:chExt cx="5767" cy="4337"/>
          </a:xfrm>
        </p:grpSpPr>
        <p:sp>
          <p:nvSpPr>
            <p:cNvPr id="4099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0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1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2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3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4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5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6" name="Freeform 10"/>
            <p:cNvSpPr>
              <a:spLocks/>
            </p:cNvSpPr>
            <p:nvPr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7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0" name="Rectangle 14"/>
            <p:cNvSpPr>
              <a:spLocks noChangeArrowheads="1"/>
            </p:cNvSpPr>
            <p:nvPr/>
          </p:nvSpPr>
          <p:spPr bwMode="invGray">
            <a:xfrm>
              <a:off x="0" y="2441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/>
          </p:nvSpPr>
          <p:spPr bwMode="invGray">
            <a:xfrm>
              <a:off x="1632" y="2487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2" name="Freeform 16"/>
            <p:cNvSpPr>
              <a:spLocks/>
            </p:cNvSpPr>
            <p:nvPr/>
          </p:nvSpPr>
          <p:spPr bwMode="invGray">
            <a:xfrm>
              <a:off x="0" y="2487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/>
          </p:nvSpPr>
          <p:spPr bwMode="invGray">
            <a:xfrm>
              <a:off x="3744" y="2487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/>
          </p:nvSpPr>
          <p:spPr bwMode="invGray">
            <a:xfrm>
              <a:off x="1920" y="2487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5" name="Rectangle 19"/>
            <p:cNvSpPr>
              <a:spLocks noChangeArrowheads="1"/>
            </p:cNvSpPr>
            <p:nvPr/>
          </p:nvSpPr>
          <p:spPr bwMode="invGray">
            <a:xfrm>
              <a:off x="7" y="2456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6" name="Freeform 20"/>
            <p:cNvSpPr>
              <a:spLocks/>
            </p:cNvSpPr>
            <p:nvPr/>
          </p:nvSpPr>
          <p:spPr bwMode="invGray">
            <a:xfrm>
              <a:off x="2583" y="2449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7" name="Freeform 21"/>
            <p:cNvSpPr>
              <a:spLocks/>
            </p:cNvSpPr>
            <p:nvPr/>
          </p:nvSpPr>
          <p:spPr bwMode="invGray">
            <a:xfrm rot="18897039" flipH="1">
              <a:off x="148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8" name="Freeform 22"/>
            <p:cNvSpPr>
              <a:spLocks/>
            </p:cNvSpPr>
            <p:nvPr/>
          </p:nvSpPr>
          <p:spPr bwMode="invGray">
            <a:xfrm rot="18897039" flipH="1">
              <a:off x="766" y="2417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9" name="Freeform 23"/>
            <p:cNvSpPr>
              <a:spLocks/>
            </p:cNvSpPr>
            <p:nvPr/>
          </p:nvSpPr>
          <p:spPr bwMode="invGray">
            <a:xfrm rot="18897039" flipH="1">
              <a:off x="31" y="2385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0" name="Freeform 24"/>
            <p:cNvSpPr>
              <a:spLocks/>
            </p:cNvSpPr>
            <p:nvPr/>
          </p:nvSpPr>
          <p:spPr bwMode="invGray">
            <a:xfrm flipH="1" flipV="1">
              <a:off x="576" y="2441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1" name="Freeform 25"/>
            <p:cNvSpPr>
              <a:spLocks/>
            </p:cNvSpPr>
            <p:nvPr/>
          </p:nvSpPr>
          <p:spPr bwMode="invGray">
            <a:xfrm flipH="1" flipV="1">
              <a:off x="240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2" name="Freeform 26"/>
            <p:cNvSpPr>
              <a:spLocks/>
            </p:cNvSpPr>
            <p:nvPr/>
          </p:nvSpPr>
          <p:spPr bwMode="invGray">
            <a:xfrm flipH="1" flipV="1">
              <a:off x="3036" y="2489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3" name="Freeform 27"/>
            <p:cNvSpPr>
              <a:spLocks/>
            </p:cNvSpPr>
            <p:nvPr/>
          </p:nvSpPr>
          <p:spPr bwMode="invGray">
            <a:xfrm flipH="1" flipV="1">
              <a:off x="3984" y="2441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4" name="Freeform 28"/>
            <p:cNvSpPr>
              <a:spLocks/>
            </p:cNvSpPr>
            <p:nvPr/>
          </p:nvSpPr>
          <p:spPr bwMode="invGray">
            <a:xfrm flipH="1" flipV="1">
              <a:off x="3456" y="2441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5" name="Rectangle 29"/>
            <p:cNvSpPr>
              <a:spLocks noChangeArrowheads="1"/>
            </p:cNvSpPr>
            <p:nvPr/>
          </p:nvSpPr>
          <p:spPr bwMode="invGray">
            <a:xfrm>
              <a:off x="0" y="2462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6" name="Rectangle 30"/>
            <p:cNvSpPr>
              <a:spLocks noChangeArrowheads="1"/>
            </p:cNvSpPr>
            <p:nvPr/>
          </p:nvSpPr>
          <p:spPr bwMode="hidden">
            <a:xfrm>
              <a:off x="0" y="2880"/>
              <a:ext cx="5760" cy="57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7" name="Rectangle 31"/>
            <p:cNvSpPr>
              <a:spLocks noChangeArrowheads="1"/>
            </p:cNvSpPr>
            <p:nvPr/>
          </p:nvSpPr>
          <p:spPr bwMode="hidden">
            <a:xfrm>
              <a:off x="0" y="3408"/>
              <a:ext cx="5760" cy="9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128" name="Picture 32" descr="D:\FRONTPAGE THEMES\BLITZ\BTZBUL1A.GIF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86" y="1650"/>
              <a:ext cx="204" cy="204"/>
            </a:xfrm>
            <a:prstGeom prst="rect">
              <a:avLst/>
            </a:prstGeom>
            <a:noFill/>
          </p:spPr>
        </p:pic>
      </p:grpSp>
      <p:sp>
        <p:nvSpPr>
          <p:cNvPr id="4129" name="Rectangle 33"/>
          <p:cNvSpPr>
            <a:spLocks noGrp="1" noChangeArrowheads="1"/>
          </p:cNvSpPr>
          <p:nvPr>
            <p:ph type="ctrTitle"/>
          </p:nvPr>
        </p:nvSpPr>
        <p:spPr>
          <a:xfrm>
            <a:off x="1676400" y="1905000"/>
            <a:ext cx="7239000" cy="1905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4130" name="Rectangle 34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4572000"/>
            <a:ext cx="6400800" cy="1679575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131" name="Rectangle 3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132" name="Rectangle 3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133" name="Rectangle 3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5C7E003-AD5A-4177-93E9-7D253E00D93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62B41-42E2-44DF-B40E-D9522357F6C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65138"/>
            <a:ext cx="1943100" cy="56308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65138"/>
            <a:ext cx="5676900" cy="56308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8911E-ABB6-4DB4-B6E0-43769ADB321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757C66-4949-484C-88F6-70E504FACCF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C7051-1E5C-4B64-9359-4FE39E23E2A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A84FC-E598-4B8A-8766-40AF82F2E3E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E8905-E4CC-4F29-B365-D6230D58026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A4EF6-2E4F-45D2-AE96-96074D55CA7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405D7D-B45B-4042-A361-7E08F48CADE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296234-E1FD-45E3-857F-0FBF93AA102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B897F2-0C1A-475D-9A53-0743735D170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7405688"/>
            <a:chOff x="0" y="-9"/>
            <a:chExt cx="5760" cy="4665"/>
          </a:xfrm>
        </p:grpSpPr>
        <p:sp>
          <p:nvSpPr>
            <p:cNvPr id="3075" name="Freeform 3"/>
            <p:cNvSpPr>
              <a:spLocks/>
            </p:cNvSpPr>
            <p:nvPr/>
          </p:nvSpPr>
          <p:spPr bwMode="hidden">
            <a:xfrm>
              <a:off x="1632" y="-5"/>
              <a:ext cx="1737" cy="4333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" name="Freeform 4"/>
            <p:cNvSpPr>
              <a:spLocks/>
            </p:cNvSpPr>
            <p:nvPr/>
          </p:nvSpPr>
          <p:spPr bwMode="hidden">
            <a:xfrm>
              <a:off x="0" y="-7"/>
              <a:ext cx="1737" cy="4329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7" name="Freeform 5"/>
            <p:cNvSpPr>
              <a:spLocks/>
            </p:cNvSpPr>
            <p:nvPr/>
          </p:nvSpPr>
          <p:spPr bwMode="hidden">
            <a:xfrm>
              <a:off x="3744" y="-4"/>
              <a:ext cx="1739" cy="4330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hidden">
            <a:xfrm>
              <a:off x="1920" y="-9"/>
              <a:ext cx="2080" cy="4324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hidden">
            <a:xfrm>
              <a:off x="117" y="97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hidden">
            <a:xfrm rot="2702961" flipH="1">
              <a:off x="810" y="766"/>
              <a:ext cx="2544" cy="1008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hidden">
            <a:xfrm>
              <a:off x="83" y="49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Freeform 10"/>
            <p:cNvSpPr>
              <a:spLocks/>
            </p:cNvSpPr>
            <p:nvPr userDrawn="1"/>
          </p:nvSpPr>
          <p:spPr bwMode="hidden">
            <a:xfrm rot="-2895842">
              <a:off x="-984" y="1041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hidden">
            <a:xfrm rot="-2305141">
              <a:off x="1331" y="913"/>
              <a:ext cx="3594" cy="1735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hidden">
            <a:xfrm rot="2084418" flipH="1">
              <a:off x="1859" y="865"/>
              <a:ext cx="3504" cy="1536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hidden">
            <a:xfrm>
              <a:off x="4250" y="-7"/>
              <a:ext cx="1089" cy="2285"/>
            </a:xfrm>
            <a:custGeom>
              <a:avLst/>
              <a:gdLst/>
              <a:ahLst/>
              <a:cxnLst>
                <a:cxn ang="0">
                  <a:pos x="0" y="2265"/>
                </a:cxn>
                <a:cxn ang="0">
                  <a:pos x="1030" y="0"/>
                </a:cxn>
                <a:cxn ang="0">
                  <a:pos x="1089" y="0"/>
                </a:cxn>
                <a:cxn ang="0">
                  <a:pos x="37" y="2285"/>
                </a:cxn>
                <a:cxn ang="0">
                  <a:pos x="0" y="2265"/>
                </a:cxn>
              </a:cxnLst>
              <a:rect l="0" t="0" r="r" b="b"/>
              <a:pathLst>
                <a:path w="1089" h="2285">
                  <a:moveTo>
                    <a:pt x="0" y="2265"/>
                  </a:moveTo>
                  <a:cubicBezTo>
                    <a:pt x="438" y="996"/>
                    <a:pt x="865" y="377"/>
                    <a:pt x="1030" y="0"/>
                  </a:cubicBezTo>
                  <a:cubicBezTo>
                    <a:pt x="1030" y="0"/>
                    <a:pt x="1059" y="0"/>
                    <a:pt x="1089" y="0"/>
                  </a:cubicBezTo>
                  <a:cubicBezTo>
                    <a:pt x="565" y="834"/>
                    <a:pt x="181" y="1853"/>
                    <a:pt x="37" y="2285"/>
                  </a:cubicBezTo>
                  <a:cubicBezTo>
                    <a:pt x="37" y="2285"/>
                    <a:pt x="0" y="2265"/>
                    <a:pt x="0" y="226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6" name="Rectangle 14"/>
            <p:cNvSpPr>
              <a:spLocks noChangeArrowheads="1"/>
            </p:cNvSpPr>
            <p:nvPr/>
          </p:nvSpPr>
          <p:spPr bwMode="hidden">
            <a:xfrm>
              <a:off x="0" y="3910"/>
              <a:ext cx="5760" cy="4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hidden">
            <a:xfrm>
              <a:off x="1632" y="3956"/>
              <a:ext cx="1737" cy="382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hidden">
            <a:xfrm>
              <a:off x="0" y="3956"/>
              <a:ext cx="1737" cy="381"/>
            </a:xfrm>
            <a:custGeom>
              <a:avLst/>
              <a:gdLst/>
              <a:ahLst/>
              <a:cxnLst>
                <a:cxn ang="0">
                  <a:pos x="494" y="4309"/>
                </a:cxn>
                <a:cxn ang="0">
                  <a:pos x="1737" y="43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309"/>
                </a:cxn>
              </a:cxnLst>
              <a:rect l="0" t="0" r="r" b="b"/>
              <a:pathLst>
                <a:path w="1737" h="4320">
                  <a:moveTo>
                    <a:pt x="494" y="4309"/>
                  </a:moveTo>
                  <a:lnTo>
                    <a:pt x="1737" y="43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30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hidden">
            <a:xfrm>
              <a:off x="3744" y="3956"/>
              <a:ext cx="1739" cy="382"/>
            </a:xfrm>
            <a:custGeom>
              <a:avLst/>
              <a:gdLst/>
              <a:ahLst/>
              <a:cxnLst>
                <a:cxn ang="0">
                  <a:pos x="494" y="4415"/>
                </a:cxn>
                <a:cxn ang="0">
                  <a:pos x="1739" y="4420"/>
                </a:cxn>
                <a:cxn ang="0">
                  <a:pos x="524" y="0"/>
                </a:cxn>
                <a:cxn ang="0">
                  <a:pos x="0" y="7"/>
                </a:cxn>
                <a:cxn ang="0">
                  <a:pos x="494" y="4415"/>
                </a:cxn>
              </a:cxnLst>
              <a:rect l="0" t="0" r="r" b="b"/>
              <a:pathLst>
                <a:path w="1739" h="4420">
                  <a:moveTo>
                    <a:pt x="494" y="4415"/>
                  </a:moveTo>
                  <a:lnTo>
                    <a:pt x="1739" y="4420"/>
                  </a:lnTo>
                  <a:lnTo>
                    <a:pt x="524" y="0"/>
                  </a:lnTo>
                  <a:lnTo>
                    <a:pt x="0" y="7"/>
                  </a:lnTo>
                  <a:lnTo>
                    <a:pt x="494" y="4415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hidden">
            <a:xfrm>
              <a:off x="1920" y="3956"/>
              <a:ext cx="2080" cy="381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870" y="4338"/>
                </a:cxn>
                <a:cxn ang="0">
                  <a:pos x="2080" y="4338"/>
                </a:cxn>
                <a:cxn ang="0">
                  <a:pos x="1033" y="0"/>
                </a:cxn>
                <a:cxn ang="0">
                  <a:pos x="0" y="7"/>
                </a:cxn>
              </a:cxnLst>
              <a:rect l="0" t="0" r="r" b="b"/>
              <a:pathLst>
                <a:path w="2080" h="4338">
                  <a:moveTo>
                    <a:pt x="0" y="7"/>
                  </a:moveTo>
                  <a:lnTo>
                    <a:pt x="1870" y="4338"/>
                  </a:lnTo>
                  <a:lnTo>
                    <a:pt x="2080" y="4338"/>
                  </a:lnTo>
                  <a:lnTo>
                    <a:pt x="1033" y="0"/>
                  </a:lnTo>
                  <a:lnTo>
                    <a:pt x="0" y="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1" name="Rectangle 19"/>
            <p:cNvSpPr>
              <a:spLocks noChangeArrowheads="1"/>
            </p:cNvSpPr>
            <p:nvPr/>
          </p:nvSpPr>
          <p:spPr bwMode="hidden">
            <a:xfrm>
              <a:off x="0" y="3905"/>
              <a:ext cx="5760" cy="432"/>
            </a:xfrm>
            <a:prstGeom prst="rect">
              <a:avLst/>
            </a:prstGeom>
            <a:solidFill>
              <a:schemeClr val="bg2">
                <a:alpha val="50000"/>
              </a:schemeClr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hidden">
            <a:xfrm>
              <a:off x="2583" y="3918"/>
              <a:ext cx="1036" cy="420"/>
            </a:xfrm>
            <a:custGeom>
              <a:avLst/>
              <a:gdLst/>
              <a:ahLst/>
              <a:cxnLst>
                <a:cxn ang="0">
                  <a:pos x="1027" y="0"/>
                </a:cxn>
                <a:cxn ang="0">
                  <a:pos x="0" y="417"/>
                </a:cxn>
                <a:cxn ang="0">
                  <a:pos x="24" y="420"/>
                </a:cxn>
                <a:cxn ang="0">
                  <a:pos x="1036" y="16"/>
                </a:cxn>
                <a:cxn ang="0">
                  <a:pos x="1027" y="0"/>
                </a:cxn>
              </a:cxnLst>
              <a:rect l="0" t="0" r="r" b="b"/>
              <a:pathLst>
                <a:path w="1036" h="420">
                  <a:moveTo>
                    <a:pt x="1027" y="0"/>
                  </a:moveTo>
                  <a:cubicBezTo>
                    <a:pt x="508" y="159"/>
                    <a:pt x="167" y="347"/>
                    <a:pt x="0" y="417"/>
                  </a:cubicBezTo>
                  <a:cubicBezTo>
                    <a:pt x="0" y="417"/>
                    <a:pt x="12" y="418"/>
                    <a:pt x="24" y="420"/>
                  </a:cubicBezTo>
                  <a:cubicBezTo>
                    <a:pt x="237" y="321"/>
                    <a:pt x="708" y="105"/>
                    <a:pt x="1036" y="16"/>
                  </a:cubicBezTo>
                  <a:cubicBezTo>
                    <a:pt x="1036" y="16"/>
                    <a:pt x="1027" y="0"/>
                    <a:pt x="1027" y="0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hidden">
            <a:xfrm rot="18897039" flipH="1">
              <a:off x="148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hidden">
            <a:xfrm rot="18897039" flipH="1">
              <a:off x="766" y="3886"/>
              <a:ext cx="1060" cy="480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hidden">
            <a:xfrm rot="18897039" flipH="1">
              <a:off x="31" y="3854"/>
              <a:ext cx="1034" cy="487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6" name="Freeform 24"/>
            <p:cNvSpPr>
              <a:spLocks/>
            </p:cNvSpPr>
            <p:nvPr/>
          </p:nvSpPr>
          <p:spPr bwMode="hidden">
            <a:xfrm flipH="1" flipV="1">
              <a:off x="576" y="3910"/>
              <a:ext cx="3552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7" name="Freeform 25"/>
            <p:cNvSpPr>
              <a:spLocks/>
            </p:cNvSpPr>
            <p:nvPr/>
          </p:nvSpPr>
          <p:spPr bwMode="hidden">
            <a:xfrm flipH="1" flipV="1">
              <a:off x="240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8" name="Freeform 26"/>
            <p:cNvSpPr>
              <a:spLocks/>
            </p:cNvSpPr>
            <p:nvPr/>
          </p:nvSpPr>
          <p:spPr bwMode="hidden">
            <a:xfrm flipH="1" flipV="1">
              <a:off x="3036" y="3958"/>
              <a:ext cx="1332" cy="383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9" name="Freeform 27"/>
            <p:cNvSpPr>
              <a:spLocks/>
            </p:cNvSpPr>
            <p:nvPr/>
          </p:nvSpPr>
          <p:spPr bwMode="hidden">
            <a:xfrm flipH="1" flipV="1">
              <a:off x="3984" y="3910"/>
              <a:ext cx="1536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0" name="Freeform 28"/>
            <p:cNvSpPr>
              <a:spLocks/>
            </p:cNvSpPr>
            <p:nvPr/>
          </p:nvSpPr>
          <p:spPr bwMode="hidden">
            <a:xfrm flipH="1" flipV="1">
              <a:off x="3456" y="3910"/>
              <a:ext cx="2304" cy="432"/>
            </a:xfrm>
            <a:custGeom>
              <a:avLst/>
              <a:gdLst/>
              <a:ahLst/>
              <a:cxnLst>
                <a:cxn ang="0">
                  <a:pos x="0" y="1778"/>
                </a:cxn>
                <a:cxn ang="0">
                  <a:pos x="4742" y="0"/>
                </a:cxn>
                <a:cxn ang="0">
                  <a:pos x="4763" y="42"/>
                </a:cxn>
                <a:cxn ang="0">
                  <a:pos x="20" y="1845"/>
                </a:cxn>
                <a:cxn ang="0">
                  <a:pos x="0" y="1778"/>
                </a:cxn>
              </a:cxnLst>
              <a:rect l="0" t="0" r="r" b="b"/>
              <a:pathLst>
                <a:path w="4763" h="1845">
                  <a:moveTo>
                    <a:pt x="0" y="1778"/>
                  </a:moveTo>
                  <a:cubicBezTo>
                    <a:pt x="2065" y="797"/>
                    <a:pt x="3942" y="281"/>
                    <a:pt x="4742" y="0"/>
                  </a:cubicBezTo>
                  <a:lnTo>
                    <a:pt x="4763" y="42"/>
                  </a:lnTo>
                  <a:cubicBezTo>
                    <a:pt x="3976" y="350"/>
                    <a:pt x="1830" y="918"/>
                    <a:pt x="20" y="1845"/>
                  </a:cubicBezTo>
                  <a:cubicBezTo>
                    <a:pt x="20" y="1845"/>
                    <a:pt x="0" y="1778"/>
                    <a:pt x="0" y="1778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accent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01" name="Rectangle 29"/>
            <p:cNvSpPr>
              <a:spLocks noChangeArrowheads="1"/>
            </p:cNvSpPr>
            <p:nvPr/>
          </p:nvSpPr>
          <p:spPr bwMode="hidden">
            <a:xfrm>
              <a:off x="0" y="3931"/>
              <a:ext cx="5760" cy="14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accent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2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65138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103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104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127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105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51188" y="63134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106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3134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47786DE6-8FC8-4B11-9A8D-C9514C46EBFF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5000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3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6.bin"/><Relationship Id="rId5" Type="http://schemas.openxmlformats.org/officeDocument/2006/relationships/oleObject" Target="../embeddings/oleObject15.bin"/><Relationship Id="rId4" Type="http://schemas.openxmlformats.org/officeDocument/2006/relationships/oleObject" Target="../embeddings/oleObject14.bin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8.bin"/><Relationship Id="rId7" Type="http://schemas.openxmlformats.org/officeDocument/2006/relationships/oleObject" Target="../embeddings/oleObject2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21.bin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008257"/>
            <a:ext cx="7772400" cy="707886"/>
          </a:xfrm>
        </p:spPr>
        <p:txBody>
          <a:bodyPr/>
          <a:lstStyle/>
          <a:p>
            <a:r>
              <a:rPr lang="en-GB" sz="4000" dirty="0">
                <a:solidFill>
                  <a:schemeClr val="tx1"/>
                </a:solidFill>
                <a:latin typeface="Impact" pitchFamily="34" charset="0"/>
              </a:rPr>
              <a:t>The Quadratic </a:t>
            </a:r>
            <a:r>
              <a:rPr lang="en-GB" sz="4000" dirty="0" smtClean="0">
                <a:solidFill>
                  <a:schemeClr val="tx1"/>
                </a:solidFill>
                <a:latin typeface="Impact" pitchFamily="34" charset="0"/>
              </a:rPr>
              <a:t>Formula</a:t>
            </a:r>
            <a:endParaRPr lang="en-GB" sz="2400" dirty="0">
              <a:solidFill>
                <a:schemeClr val="tx1"/>
              </a:solidFill>
              <a:latin typeface="Impact" pitchFamily="34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1371600" y="3429000"/>
          <a:ext cx="6019800" cy="2108200"/>
        </p:xfrm>
        <a:graphic>
          <a:graphicData uri="http://schemas.openxmlformats.org/presentationml/2006/ole">
            <p:oleObj spid="_x0000_s2051" name="Equation" r:id="rId4" imgW="1269720" imgH="44424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19835"/>
            <a:ext cx="7772400" cy="646331"/>
          </a:xfrm>
        </p:spPr>
        <p:txBody>
          <a:bodyPr/>
          <a:lstStyle/>
          <a:p>
            <a:r>
              <a:rPr lang="en-GB" sz="3600" i="1" dirty="0">
                <a:solidFill>
                  <a:schemeClr val="tx1"/>
                </a:solidFill>
                <a:latin typeface="Impact" pitchFamily="34" charset="0"/>
              </a:rPr>
              <a:t>What </a:t>
            </a:r>
            <a:r>
              <a:rPr lang="en-GB" sz="3600" i="1" dirty="0" smtClean="0">
                <a:solidFill>
                  <a:schemeClr val="tx1"/>
                </a:solidFill>
                <a:latin typeface="Impact" pitchFamily="34" charset="0"/>
              </a:rPr>
              <a:t>does </a:t>
            </a:r>
            <a:r>
              <a:rPr lang="en-GB" sz="3600" i="1" dirty="0" smtClean="0">
                <a:solidFill>
                  <a:schemeClr val="tx1"/>
                </a:solidFill>
                <a:latin typeface="Impact" pitchFamily="34" charset="0"/>
              </a:rPr>
              <a:t>t</a:t>
            </a:r>
            <a:r>
              <a:rPr lang="en-GB" sz="3600" i="1" dirty="0" smtClean="0">
                <a:solidFill>
                  <a:schemeClr val="tx1"/>
                </a:solidFill>
                <a:latin typeface="Impact" pitchFamily="34" charset="0"/>
              </a:rPr>
              <a:t>he Quadratic Formula </a:t>
            </a:r>
            <a:r>
              <a:rPr lang="en-GB" sz="3600" i="1" dirty="0">
                <a:solidFill>
                  <a:schemeClr val="tx1"/>
                </a:solidFill>
                <a:latin typeface="Impact" pitchFamily="34" charset="0"/>
              </a:rPr>
              <a:t>Do ?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19100" y="1600200"/>
            <a:ext cx="8305800" cy="1200329"/>
          </a:xfrm>
          <a:prstGeom prst="rect">
            <a:avLst/>
          </a:prstGeom>
          <a:solidFill>
            <a:srgbClr val="95DE02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latin typeface="+mj-lt"/>
              </a:rPr>
              <a:t>The Quadratic formula allows you to find the roots of a quadratic equation (if they exist) even if the  quadratic equation does not </a:t>
            </a:r>
            <a:r>
              <a:rPr lang="en-GB" dirty="0" smtClean="0">
                <a:latin typeface="+mj-lt"/>
              </a:rPr>
              <a:t>factorize</a:t>
            </a:r>
            <a:r>
              <a:rPr lang="en-GB" dirty="0">
                <a:latin typeface="+mj-lt"/>
              </a:rPr>
              <a:t>.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3352800"/>
            <a:ext cx="7467600" cy="1015663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latin typeface="+mj-lt"/>
              </a:rPr>
              <a:t>The formula states that for a quadratic equation of </a:t>
            </a:r>
            <a:r>
              <a:rPr lang="en-GB" dirty="0" smtClean="0">
                <a:latin typeface="+mj-lt"/>
              </a:rPr>
              <a:t>the</a:t>
            </a:r>
          </a:p>
          <a:p>
            <a:pPr>
              <a:spcBef>
                <a:spcPct val="50000"/>
              </a:spcBef>
            </a:pPr>
            <a:r>
              <a:rPr lang="en-GB" dirty="0" smtClean="0">
                <a:latin typeface="+mj-lt"/>
              </a:rPr>
              <a:t> </a:t>
            </a:r>
            <a:r>
              <a:rPr lang="en-GB" dirty="0">
                <a:latin typeface="+mj-lt"/>
              </a:rPr>
              <a:t>form :</a:t>
            </a:r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600200" y="3886200"/>
            <a:ext cx="2590800" cy="461665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latin typeface="+mj-lt"/>
              </a:rPr>
              <a:t>ax</a:t>
            </a:r>
            <a:r>
              <a:rPr lang="en-GB" baseline="30000" dirty="0">
                <a:latin typeface="+mj-lt"/>
              </a:rPr>
              <a:t>2</a:t>
            </a:r>
            <a:r>
              <a:rPr lang="en-GB" dirty="0">
                <a:latin typeface="+mj-lt"/>
              </a:rPr>
              <a:t> + </a:t>
            </a:r>
            <a:r>
              <a:rPr lang="en-GB" dirty="0" err="1">
                <a:latin typeface="+mj-lt"/>
              </a:rPr>
              <a:t>bx</a:t>
            </a:r>
            <a:r>
              <a:rPr lang="en-GB" dirty="0">
                <a:latin typeface="+mj-lt"/>
              </a:rPr>
              <a:t> + c = 0 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990600" y="4648200"/>
            <a:ext cx="6629400" cy="954107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800" dirty="0">
                <a:latin typeface="+mj-lt"/>
              </a:rPr>
              <a:t>The </a:t>
            </a:r>
            <a:r>
              <a:rPr lang="en-GB" sz="2800" u="sng" dirty="0">
                <a:latin typeface="+mj-lt"/>
              </a:rPr>
              <a:t>roots</a:t>
            </a:r>
            <a:r>
              <a:rPr lang="en-GB" sz="2800" dirty="0">
                <a:latin typeface="+mj-lt"/>
              </a:rPr>
              <a:t> of the quadratic equation are  given by :</a:t>
            </a:r>
          </a:p>
        </p:txBody>
      </p:sp>
      <p:graphicFrame>
        <p:nvGraphicFramePr>
          <p:cNvPr id="5128" name="Object 8"/>
          <p:cNvGraphicFramePr>
            <a:graphicFrameLocks noChangeAspect="1"/>
          </p:cNvGraphicFramePr>
          <p:nvPr/>
        </p:nvGraphicFramePr>
        <p:xfrm>
          <a:off x="2743200" y="5486400"/>
          <a:ext cx="3124200" cy="1093788"/>
        </p:xfrm>
        <a:graphic>
          <a:graphicData uri="http://schemas.openxmlformats.org/presentationml/2006/ole">
            <p:oleObj spid="_x0000_s5128" name="Equation" r:id="rId3" imgW="1269720" imgH="444240" progId="Equation.3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animBg="1" autoUpdateAnimBg="0"/>
      <p:bldP spid="5124" grpId="0" animBg="1" autoUpdateAnimBg="0"/>
      <p:bldP spid="5125" grpId="0" animBg="1" autoUpdateAnimBg="0"/>
      <p:bldP spid="5126" grpId="0" animBg="1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04800" y="609600"/>
            <a:ext cx="1905000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latin typeface="+mj-lt"/>
              </a:rPr>
              <a:t>Example 1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609013" cy="461665"/>
          </a:xfrm>
          <a:prstGeom prst="rect">
            <a:avLst/>
          </a:prstGeom>
          <a:solidFill>
            <a:srgbClr val="95DE0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latin typeface="+mj-lt"/>
              </a:rPr>
              <a:t>Use the quadratic formula to solve the equation :</a:t>
            </a: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7010400" y="990600"/>
            <a:ext cx="1905000" cy="400110"/>
          </a:xfrm>
          <a:prstGeom prst="rect">
            <a:avLst/>
          </a:prstGeom>
          <a:solidFill>
            <a:srgbClr val="95DE0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latin typeface="+mj-lt"/>
              </a:rPr>
              <a:t>x </a:t>
            </a:r>
            <a:r>
              <a:rPr lang="en-GB" sz="2000" baseline="30000" dirty="0">
                <a:latin typeface="+mj-lt"/>
              </a:rPr>
              <a:t>2</a:t>
            </a:r>
            <a:r>
              <a:rPr lang="en-GB" sz="2000" dirty="0">
                <a:latin typeface="+mj-lt"/>
              </a:rPr>
              <a:t> + 5x + 6= 0</a:t>
            </a: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1143000" y="1600200"/>
            <a:ext cx="1371600" cy="400110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latin typeface="+mj-lt"/>
              </a:rPr>
              <a:t>Solution: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762000" y="2209800"/>
            <a:ext cx="2895600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latin typeface="+mj-lt"/>
              </a:rPr>
              <a:t>Given:     x </a:t>
            </a:r>
            <a:r>
              <a:rPr lang="en-GB" sz="1800" baseline="30000" dirty="0">
                <a:latin typeface="+mj-lt"/>
              </a:rPr>
              <a:t>2</a:t>
            </a:r>
            <a:r>
              <a:rPr lang="en-GB" sz="1800" dirty="0">
                <a:latin typeface="+mj-lt"/>
              </a:rPr>
              <a:t> + 5x + 6= 0</a:t>
            </a: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762000" y="2743200"/>
            <a:ext cx="2895600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latin typeface="+mj-lt"/>
              </a:rPr>
              <a:t>Where  a </a:t>
            </a:r>
            <a:r>
              <a:rPr lang="en-GB" sz="1800" dirty="0">
                <a:latin typeface="+mj-lt"/>
              </a:rPr>
              <a:t>= 1   b = 5   c = 6</a:t>
            </a:r>
          </a:p>
        </p:txBody>
      </p:sp>
      <p:graphicFrame>
        <p:nvGraphicFramePr>
          <p:cNvPr id="1034" name="Object 10"/>
          <p:cNvGraphicFramePr>
            <a:graphicFrameLocks noChangeAspect="1"/>
          </p:cNvGraphicFramePr>
          <p:nvPr/>
        </p:nvGraphicFramePr>
        <p:xfrm>
          <a:off x="914400" y="3429000"/>
          <a:ext cx="2743200" cy="960438"/>
        </p:xfrm>
        <a:graphic>
          <a:graphicData uri="http://schemas.openxmlformats.org/presentationml/2006/ole">
            <p:oleObj spid="_x0000_s1034" name="Equation" r:id="rId3" imgW="1269720" imgH="444240" progId="Equation.3">
              <p:embed/>
            </p:oleObj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609600" y="5105400"/>
          <a:ext cx="3352800" cy="957263"/>
        </p:xfrm>
        <a:graphic>
          <a:graphicData uri="http://schemas.openxmlformats.org/presentationml/2006/ole">
            <p:oleObj spid="_x0000_s1035" name="Equation" r:id="rId4" imgW="1600200" imgH="457200" progId="Equation.3">
              <p:embed/>
            </p:oleObj>
          </a:graphicData>
        </a:graphic>
      </p:graphicFrame>
      <p:sp>
        <p:nvSpPr>
          <p:cNvPr id="1036" name="Line 12"/>
          <p:cNvSpPr>
            <a:spLocks noChangeShapeType="1"/>
          </p:cNvSpPr>
          <p:nvPr/>
        </p:nvSpPr>
        <p:spPr bwMode="auto">
          <a:xfrm>
            <a:off x="4268787" y="1676400"/>
            <a:ext cx="0" cy="4648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sz="1800">
              <a:latin typeface="+mj-lt"/>
            </a:endParaRPr>
          </a:p>
        </p:txBody>
      </p:sp>
      <p:graphicFrame>
        <p:nvGraphicFramePr>
          <p:cNvPr id="1037" name="Object 13"/>
          <p:cNvGraphicFramePr>
            <a:graphicFrameLocks noChangeAspect="1"/>
          </p:cNvGraphicFramePr>
          <p:nvPr/>
        </p:nvGraphicFramePr>
        <p:xfrm>
          <a:off x="5257800" y="1676400"/>
          <a:ext cx="3124200" cy="1041400"/>
        </p:xfrm>
        <a:graphic>
          <a:graphicData uri="http://schemas.openxmlformats.org/presentationml/2006/ole">
            <p:oleObj spid="_x0000_s1037" name="Equation" r:id="rId5" imgW="1371600" imgH="457200" progId="Equation.3">
              <p:embed/>
            </p:oleObj>
          </a:graphicData>
        </a:graphic>
      </p:graphicFrame>
      <p:graphicFrame>
        <p:nvGraphicFramePr>
          <p:cNvPr id="1038" name="Object 14"/>
          <p:cNvGraphicFramePr>
            <a:graphicFrameLocks noChangeAspect="1"/>
          </p:cNvGraphicFramePr>
          <p:nvPr/>
        </p:nvGraphicFramePr>
        <p:xfrm>
          <a:off x="5638800" y="2819400"/>
          <a:ext cx="2438400" cy="1274763"/>
        </p:xfrm>
        <a:graphic>
          <a:graphicData uri="http://schemas.openxmlformats.org/presentationml/2006/ole">
            <p:oleObj spid="_x0000_s1038" name="Equation" r:id="rId6" imgW="825480" imgH="431640" progId="Equation.3">
              <p:embed/>
            </p:oleObj>
          </a:graphicData>
        </a:graphic>
      </p:graphicFrame>
      <p:graphicFrame>
        <p:nvGraphicFramePr>
          <p:cNvPr id="1039" name="Object 15"/>
          <p:cNvGraphicFramePr>
            <a:graphicFrameLocks noChangeAspect="1"/>
          </p:cNvGraphicFramePr>
          <p:nvPr/>
        </p:nvGraphicFramePr>
        <p:xfrm>
          <a:off x="5334000" y="4343400"/>
          <a:ext cx="3352800" cy="731838"/>
        </p:xfrm>
        <a:graphic>
          <a:graphicData uri="http://schemas.openxmlformats.org/presentationml/2006/ole">
            <p:oleObj spid="_x0000_s1039" name="Equation" r:id="rId7" imgW="1803240" imgH="393480" progId="Equation.3">
              <p:embed/>
            </p:oleObj>
          </a:graphicData>
        </a:graphic>
      </p:graphicFrame>
      <p:sp>
        <p:nvSpPr>
          <p:cNvPr id="1040" name="Text Box 16"/>
          <p:cNvSpPr txBox="1">
            <a:spLocks noChangeArrowheads="1"/>
          </p:cNvSpPr>
          <p:nvPr/>
        </p:nvSpPr>
        <p:spPr bwMode="auto">
          <a:xfrm>
            <a:off x="5638800" y="5257800"/>
            <a:ext cx="2971800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latin typeface="+mj-lt"/>
              </a:rPr>
              <a:t>x = - 2  </a:t>
            </a:r>
            <a:r>
              <a:rPr lang="en-GB" sz="1800" dirty="0" smtClean="0">
                <a:latin typeface="+mj-lt"/>
              </a:rPr>
              <a:t>       or       </a:t>
            </a:r>
            <a:r>
              <a:rPr lang="en-GB" sz="1800" dirty="0">
                <a:latin typeface="+mj-lt"/>
              </a:rPr>
              <a:t>x = - 3</a:t>
            </a:r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5105400" y="5638800"/>
            <a:ext cx="3733800" cy="646331"/>
          </a:xfrm>
          <a:prstGeom prst="rect">
            <a:avLst/>
          </a:prstGeom>
          <a:solidFill>
            <a:srgbClr val="F6FB3D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800" dirty="0">
                <a:latin typeface="+mj-lt"/>
              </a:rPr>
              <a:t>These are the </a:t>
            </a:r>
            <a:r>
              <a:rPr lang="en-GB" sz="1800" u="sng" dirty="0">
                <a:latin typeface="+mj-lt"/>
              </a:rPr>
              <a:t>roots</a:t>
            </a:r>
            <a:r>
              <a:rPr lang="en-GB" sz="1800" dirty="0">
                <a:latin typeface="+mj-lt"/>
              </a:rPr>
              <a:t> of the </a:t>
            </a:r>
            <a:r>
              <a:rPr lang="en-GB" sz="1800" dirty="0" smtClean="0">
                <a:latin typeface="+mj-lt"/>
              </a:rPr>
              <a:t>original equation</a:t>
            </a:r>
            <a:r>
              <a:rPr lang="en-GB" sz="1800" dirty="0">
                <a:latin typeface="+mj-lt"/>
              </a:rPr>
              <a:t>.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/>
          <a:srcRect l="-901" t="67912"/>
          <a:stretch>
            <a:fillRect/>
          </a:stretch>
        </p:blipFill>
        <p:spPr bwMode="auto">
          <a:xfrm>
            <a:off x="228600" y="1524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228600" y="3733800"/>
            <a:ext cx="533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and</a:t>
            </a:r>
            <a:endParaRPr lang="en-US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228600" y="4724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</a:t>
            </a:r>
            <a:r>
              <a:rPr lang="en-US" sz="1800" dirty="0" smtClean="0"/>
              <a:t>hen, substituting gives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 animBg="1" autoUpdateAnimBg="0"/>
      <p:bldP spid="1027" grpId="0" animBg="1" autoUpdateAnimBg="0"/>
      <p:bldP spid="1028" grpId="0" animBg="1" autoUpdateAnimBg="0"/>
      <p:bldP spid="1029" grpId="0" animBg="1" autoUpdateAnimBg="0"/>
      <p:bldP spid="1030" grpId="0" animBg="1" autoUpdateAnimBg="0"/>
      <p:bldP spid="1032" grpId="0" animBg="1" autoUpdateAnimBg="0"/>
      <p:bldP spid="1036" grpId="0" animBg="1"/>
      <p:bldP spid="1040" grpId="0" animBg="1" autoUpdateAnimBg="0"/>
      <p:bldP spid="1041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04800" y="609600"/>
            <a:ext cx="1905000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chemeClr val="accent4">
                    <a:lumMod val="10000"/>
                  </a:schemeClr>
                </a:solidFill>
                <a:latin typeface="+mj-lt"/>
              </a:rPr>
              <a:t>Example 2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610600" cy="461665"/>
          </a:xfrm>
          <a:prstGeom prst="rect">
            <a:avLst/>
          </a:prstGeom>
          <a:solidFill>
            <a:srgbClr val="95DE0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chemeClr val="accent4">
                    <a:lumMod val="10000"/>
                  </a:schemeClr>
                </a:solidFill>
                <a:latin typeface="+mj-lt"/>
              </a:rPr>
              <a:t>Use the quadratic formula to solve the </a:t>
            </a:r>
            <a:r>
              <a:rPr lang="en-GB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equation:  </a:t>
            </a:r>
            <a:r>
              <a:rPr lang="en-GB" sz="20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8x </a:t>
            </a:r>
            <a:r>
              <a:rPr lang="en-GB" sz="2000" baseline="300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2</a:t>
            </a:r>
            <a:r>
              <a:rPr lang="en-GB" sz="20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 + 2x - 3= </a:t>
            </a:r>
            <a:r>
              <a:rPr lang="en-GB" sz="20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0</a:t>
            </a:r>
            <a:r>
              <a:rPr lang="en-GB" sz="20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    </a:t>
            </a:r>
            <a:endParaRPr lang="en-GB" sz="2000" dirty="0">
              <a:solidFill>
                <a:schemeClr val="accent4">
                  <a:lumMod val="10000"/>
                </a:schemeClr>
              </a:solidFill>
              <a:latin typeface="+mj-lt"/>
            </a:endParaRP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371600" y="1600200"/>
            <a:ext cx="1371600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solidFill>
                  <a:schemeClr val="accent4">
                    <a:lumMod val="10000"/>
                  </a:schemeClr>
                </a:solidFill>
                <a:latin typeface="+mj-lt"/>
              </a:rPr>
              <a:t>Solution</a:t>
            </a:r>
            <a:r>
              <a:rPr lang="en-GB" sz="1800" b="1" dirty="0" smtClean="0">
                <a:latin typeface="+mj-lt"/>
              </a:rPr>
              <a:t>:</a:t>
            </a:r>
            <a:endParaRPr lang="en-GB" sz="1800" dirty="0">
              <a:latin typeface="+mj-lt"/>
            </a:endParaRP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609600" y="2209800"/>
            <a:ext cx="2894013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Given:     8x </a:t>
            </a:r>
            <a:r>
              <a:rPr lang="en-GB" sz="1800" baseline="30000" dirty="0">
                <a:solidFill>
                  <a:schemeClr val="accent4">
                    <a:lumMod val="10000"/>
                  </a:schemeClr>
                </a:solidFill>
                <a:latin typeface="+mj-lt"/>
              </a:rPr>
              <a:t>2</a:t>
            </a:r>
            <a:r>
              <a:rPr lang="en-GB" sz="1800" dirty="0">
                <a:solidFill>
                  <a:schemeClr val="accent4">
                    <a:lumMod val="10000"/>
                  </a:schemeClr>
                </a:solidFill>
                <a:latin typeface="+mj-lt"/>
              </a:rPr>
              <a:t> + 2x - 3= 0</a:t>
            </a:r>
          </a:p>
        </p:txBody>
      </p:sp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457200" y="2819400"/>
            <a:ext cx="3198813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Where   a </a:t>
            </a:r>
            <a:r>
              <a:rPr lang="en-GB" sz="1800" dirty="0">
                <a:solidFill>
                  <a:schemeClr val="accent4">
                    <a:lumMod val="10000"/>
                  </a:schemeClr>
                </a:solidFill>
                <a:latin typeface="+mj-lt"/>
              </a:rPr>
              <a:t>= 8   b = 2   c = -3</a:t>
            </a:r>
          </a:p>
        </p:txBody>
      </p:sp>
      <p:graphicFrame>
        <p:nvGraphicFramePr>
          <p:cNvPr id="6152" name="Object 8"/>
          <p:cNvGraphicFramePr>
            <a:graphicFrameLocks noChangeAspect="1"/>
          </p:cNvGraphicFramePr>
          <p:nvPr/>
        </p:nvGraphicFramePr>
        <p:xfrm>
          <a:off x="990600" y="3505200"/>
          <a:ext cx="2743200" cy="960438"/>
        </p:xfrm>
        <a:graphic>
          <a:graphicData uri="http://schemas.openxmlformats.org/presentationml/2006/ole">
            <p:oleObj spid="_x0000_s6152" name="Equation" r:id="rId3" imgW="1269720" imgH="444240" progId="Equation.3">
              <p:embed/>
            </p:oleObj>
          </a:graphicData>
        </a:graphic>
      </p:graphicFrame>
      <p:graphicFrame>
        <p:nvGraphicFramePr>
          <p:cNvPr id="6154" name="Object 10"/>
          <p:cNvGraphicFramePr>
            <a:graphicFrameLocks noChangeAspect="1"/>
          </p:cNvGraphicFramePr>
          <p:nvPr/>
        </p:nvGraphicFramePr>
        <p:xfrm>
          <a:off x="533400" y="5105400"/>
          <a:ext cx="3429000" cy="920750"/>
        </p:xfrm>
        <a:graphic>
          <a:graphicData uri="http://schemas.openxmlformats.org/presentationml/2006/ole">
            <p:oleObj spid="_x0000_s6154" name="Equation" r:id="rId4" imgW="1701720" imgH="457200" progId="Equation.3">
              <p:embed/>
            </p:oleObj>
          </a:graphicData>
        </a:graphic>
      </p:graphicFrame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4268787" y="1752600"/>
            <a:ext cx="0" cy="4648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sz="1800">
              <a:latin typeface="+mj-lt"/>
            </a:endParaRPr>
          </a:p>
        </p:txBody>
      </p:sp>
      <p:graphicFrame>
        <p:nvGraphicFramePr>
          <p:cNvPr id="6156" name="Object 12"/>
          <p:cNvGraphicFramePr>
            <a:graphicFrameLocks noChangeAspect="1"/>
          </p:cNvGraphicFramePr>
          <p:nvPr/>
        </p:nvGraphicFramePr>
        <p:xfrm>
          <a:off x="5257800" y="1676400"/>
          <a:ext cx="2590800" cy="855663"/>
        </p:xfrm>
        <a:graphic>
          <a:graphicData uri="http://schemas.openxmlformats.org/presentationml/2006/ole">
            <p:oleObj spid="_x0000_s6156" name="Equation" r:id="rId5" imgW="1384200" imgH="457200" progId="Equation.3">
              <p:embed/>
            </p:oleObj>
          </a:graphicData>
        </a:graphic>
      </p:graphicFrame>
      <p:graphicFrame>
        <p:nvGraphicFramePr>
          <p:cNvPr id="6157" name="Object 13"/>
          <p:cNvGraphicFramePr>
            <a:graphicFrameLocks noChangeAspect="1"/>
          </p:cNvGraphicFramePr>
          <p:nvPr/>
        </p:nvGraphicFramePr>
        <p:xfrm>
          <a:off x="5486400" y="2743200"/>
          <a:ext cx="2209800" cy="976313"/>
        </p:xfrm>
        <a:graphic>
          <a:graphicData uri="http://schemas.openxmlformats.org/presentationml/2006/ole">
            <p:oleObj spid="_x0000_s6157" name="Equation" r:id="rId6" imgW="977760" imgH="431640" progId="Equation.3">
              <p:embed/>
            </p:oleObj>
          </a:graphicData>
        </a:graphic>
      </p:graphicFrame>
      <p:graphicFrame>
        <p:nvGraphicFramePr>
          <p:cNvPr id="6158" name="Object 14"/>
          <p:cNvGraphicFramePr>
            <a:graphicFrameLocks noChangeAspect="1"/>
          </p:cNvGraphicFramePr>
          <p:nvPr/>
        </p:nvGraphicFramePr>
        <p:xfrm>
          <a:off x="4953000" y="3886200"/>
          <a:ext cx="3581400" cy="715963"/>
        </p:xfrm>
        <a:graphic>
          <a:graphicData uri="http://schemas.openxmlformats.org/presentationml/2006/ole">
            <p:oleObj spid="_x0000_s6158" name="Equation" r:id="rId7" imgW="1968480" imgH="393480" progId="Equation.3">
              <p:embed/>
            </p:oleObj>
          </a:graphicData>
        </a:graphic>
      </p:graphicFrame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5181600" y="4953000"/>
            <a:ext cx="3124200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       x </a:t>
            </a:r>
            <a:r>
              <a:rPr lang="en-GB" sz="1800" dirty="0">
                <a:solidFill>
                  <a:schemeClr val="accent4">
                    <a:lumMod val="10000"/>
                  </a:schemeClr>
                </a:solidFill>
                <a:latin typeface="+mj-lt"/>
              </a:rPr>
              <a:t>= </a:t>
            </a:r>
            <a:r>
              <a:rPr lang="en-GB" sz="18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½      or        </a:t>
            </a:r>
            <a:r>
              <a:rPr lang="en-GB" sz="1800" dirty="0">
                <a:solidFill>
                  <a:schemeClr val="accent4">
                    <a:lumMod val="10000"/>
                  </a:schemeClr>
                </a:solidFill>
                <a:latin typeface="+mj-lt"/>
              </a:rPr>
              <a:t>x = - ¾ </a:t>
            </a: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4876800" y="5334000"/>
            <a:ext cx="3732213" cy="646331"/>
          </a:xfrm>
          <a:prstGeom prst="rect">
            <a:avLst/>
          </a:prstGeom>
          <a:solidFill>
            <a:srgbClr val="F6FB3D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800" dirty="0">
                <a:solidFill>
                  <a:schemeClr val="accent4">
                    <a:lumMod val="10000"/>
                  </a:schemeClr>
                </a:solidFill>
                <a:latin typeface="+mj-lt"/>
              </a:rPr>
              <a:t>These are the roots of </a:t>
            </a:r>
            <a:r>
              <a:rPr lang="en-GB" sz="1800" dirty="0" smtClean="0">
                <a:solidFill>
                  <a:schemeClr val="accent4">
                    <a:lumMod val="10000"/>
                  </a:schemeClr>
                </a:solidFill>
                <a:latin typeface="+mj-lt"/>
              </a:rPr>
              <a:t>the original  equation.</a:t>
            </a:r>
            <a:r>
              <a:rPr lang="en-GB" sz="1800" dirty="0" smtClean="0">
                <a:solidFill>
                  <a:schemeClr val="bg1"/>
                </a:solidFill>
                <a:latin typeface="+mj-lt"/>
              </a:rPr>
              <a:t>.</a:t>
            </a:r>
            <a:endParaRPr lang="en-GB" sz="18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04800" y="3810000"/>
            <a:ext cx="5549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and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381000" y="472440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</a:t>
            </a:r>
            <a:r>
              <a:rPr lang="en-US" sz="1800" dirty="0" smtClean="0"/>
              <a:t>hen, substituting gives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 autoUpdateAnimBg="0"/>
      <p:bldP spid="6147" grpId="0" animBg="1" autoUpdateAnimBg="0"/>
      <p:bldP spid="6149" grpId="0" animBg="1" autoUpdateAnimBg="0"/>
      <p:bldP spid="6150" grpId="0" animBg="1" autoUpdateAnimBg="0"/>
      <p:bldP spid="6151" grpId="0" animBg="1" autoUpdateAnimBg="0"/>
      <p:bldP spid="6155" grpId="0" animBg="1"/>
      <p:bldP spid="6159" grpId="0" animBg="1" autoUpdateAnimBg="0"/>
      <p:bldP spid="6160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228600" y="685800"/>
            <a:ext cx="1905000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>
                <a:latin typeface="+mj-lt"/>
              </a:rPr>
              <a:t>Example 3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228600" y="990600"/>
            <a:ext cx="8686800" cy="461665"/>
          </a:xfrm>
          <a:prstGeom prst="rect">
            <a:avLst/>
          </a:prstGeom>
          <a:solidFill>
            <a:srgbClr val="95DE0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 smtClean="0">
                <a:latin typeface="+mj-lt"/>
              </a:rPr>
              <a:t>Use </a:t>
            </a:r>
            <a:r>
              <a:rPr lang="en-GB" dirty="0">
                <a:latin typeface="+mj-lt"/>
              </a:rPr>
              <a:t>the quadratic formula to solve the </a:t>
            </a:r>
            <a:r>
              <a:rPr lang="en-GB" dirty="0" smtClean="0">
                <a:latin typeface="+mj-lt"/>
              </a:rPr>
              <a:t>equation:</a:t>
            </a:r>
            <a:r>
              <a:rPr lang="en-GB" sz="2000" dirty="0" smtClean="0">
                <a:latin typeface="+mj-lt"/>
              </a:rPr>
              <a:t>  </a:t>
            </a:r>
            <a:r>
              <a:rPr lang="en-GB" sz="1800" b="1" dirty="0" smtClean="0">
                <a:latin typeface="+mj-lt"/>
              </a:rPr>
              <a:t>8x </a:t>
            </a:r>
            <a:r>
              <a:rPr lang="en-GB" sz="1800" b="1" baseline="30000" dirty="0" smtClean="0">
                <a:latin typeface="+mj-lt"/>
              </a:rPr>
              <a:t>2</a:t>
            </a:r>
            <a:r>
              <a:rPr lang="en-GB" sz="1800" b="1" dirty="0" smtClean="0">
                <a:latin typeface="+mj-lt"/>
              </a:rPr>
              <a:t> - 22x + 15= </a:t>
            </a:r>
            <a:r>
              <a:rPr lang="en-GB" sz="1800" b="1" dirty="0" smtClean="0">
                <a:latin typeface="+mj-lt"/>
              </a:rPr>
              <a:t>0</a:t>
            </a:r>
            <a:endParaRPr lang="en-GB" sz="1800" b="1" dirty="0">
              <a:latin typeface="+mj-lt"/>
            </a:endParaRP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1219200" y="1905000"/>
            <a:ext cx="1371600" cy="400110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latin typeface="+mj-lt"/>
              </a:rPr>
              <a:t>Solution: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57200" y="2514600"/>
            <a:ext cx="3046413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latin typeface="+mj-lt"/>
              </a:rPr>
              <a:t>Given:   8x </a:t>
            </a:r>
            <a:r>
              <a:rPr lang="en-GB" sz="1800" baseline="30000" dirty="0">
                <a:latin typeface="+mj-lt"/>
              </a:rPr>
              <a:t>2</a:t>
            </a:r>
            <a:r>
              <a:rPr lang="en-GB" sz="1800" dirty="0">
                <a:latin typeface="+mj-lt"/>
              </a:rPr>
              <a:t> - 22x + 15= 0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228600" y="3048000"/>
            <a:ext cx="3427414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latin typeface="+mj-lt"/>
              </a:rPr>
              <a:t>Where    a </a:t>
            </a:r>
            <a:r>
              <a:rPr lang="en-GB" sz="1800" dirty="0">
                <a:latin typeface="+mj-lt"/>
              </a:rPr>
              <a:t>= 8   b = -22   c = </a:t>
            </a:r>
            <a:r>
              <a:rPr lang="en-GB" sz="1800" dirty="0" smtClean="0">
                <a:latin typeface="+mj-lt"/>
              </a:rPr>
              <a:t>15</a:t>
            </a:r>
            <a:endParaRPr lang="en-GB" sz="1800" dirty="0">
              <a:latin typeface="+mj-lt"/>
            </a:endParaRPr>
          </a:p>
        </p:txBody>
      </p:sp>
      <p:graphicFrame>
        <p:nvGraphicFramePr>
          <p:cNvPr id="7176" name="Object 8"/>
          <p:cNvGraphicFramePr>
            <a:graphicFrameLocks noChangeAspect="1"/>
          </p:cNvGraphicFramePr>
          <p:nvPr/>
        </p:nvGraphicFramePr>
        <p:xfrm>
          <a:off x="914400" y="3657600"/>
          <a:ext cx="2743200" cy="960438"/>
        </p:xfrm>
        <a:graphic>
          <a:graphicData uri="http://schemas.openxmlformats.org/presentationml/2006/ole">
            <p:oleObj spid="_x0000_s7176" name="Equation" r:id="rId3" imgW="1269720" imgH="444240" progId="Equation.3">
              <p:embed/>
            </p:oleObj>
          </a:graphicData>
        </a:graphic>
      </p:graphicFrame>
      <p:graphicFrame>
        <p:nvGraphicFramePr>
          <p:cNvPr id="7178" name="Object 10"/>
          <p:cNvGraphicFramePr>
            <a:graphicFrameLocks noChangeAspect="1"/>
          </p:cNvGraphicFramePr>
          <p:nvPr/>
        </p:nvGraphicFramePr>
        <p:xfrm>
          <a:off x="304800" y="5334000"/>
          <a:ext cx="3810000" cy="788988"/>
        </p:xfrm>
        <a:graphic>
          <a:graphicData uri="http://schemas.openxmlformats.org/presentationml/2006/ole">
            <p:oleObj spid="_x0000_s7178" name="Equation" r:id="rId4" imgW="2209680" imgH="457200" progId="Equation.3">
              <p:embed/>
            </p:oleObj>
          </a:graphicData>
        </a:graphic>
      </p:graphicFrame>
      <p:sp>
        <p:nvSpPr>
          <p:cNvPr id="7179" name="Line 11"/>
          <p:cNvSpPr>
            <a:spLocks noChangeShapeType="1"/>
          </p:cNvSpPr>
          <p:nvPr/>
        </p:nvSpPr>
        <p:spPr bwMode="auto">
          <a:xfrm>
            <a:off x="4268787" y="1981200"/>
            <a:ext cx="0" cy="4648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sz="1800">
              <a:latin typeface="+mj-lt"/>
            </a:endParaRPr>
          </a:p>
        </p:txBody>
      </p:sp>
      <p:graphicFrame>
        <p:nvGraphicFramePr>
          <p:cNvPr id="7180" name="Object 12"/>
          <p:cNvGraphicFramePr>
            <a:graphicFrameLocks noChangeAspect="1"/>
          </p:cNvGraphicFramePr>
          <p:nvPr/>
        </p:nvGraphicFramePr>
        <p:xfrm>
          <a:off x="5257800" y="1905000"/>
          <a:ext cx="2667000" cy="781050"/>
        </p:xfrm>
        <a:graphic>
          <a:graphicData uri="http://schemas.openxmlformats.org/presentationml/2006/ole">
            <p:oleObj spid="_x0000_s7180" name="Equation" r:id="rId5" imgW="1473120" imgH="431640" progId="Equation.3">
              <p:embed/>
            </p:oleObj>
          </a:graphicData>
        </a:graphic>
      </p:graphicFrame>
      <p:graphicFrame>
        <p:nvGraphicFramePr>
          <p:cNvPr id="7181" name="Object 13"/>
          <p:cNvGraphicFramePr>
            <a:graphicFrameLocks noChangeAspect="1"/>
          </p:cNvGraphicFramePr>
          <p:nvPr/>
        </p:nvGraphicFramePr>
        <p:xfrm>
          <a:off x="5638800" y="2819400"/>
          <a:ext cx="1981200" cy="1069975"/>
        </p:xfrm>
        <a:graphic>
          <a:graphicData uri="http://schemas.openxmlformats.org/presentationml/2006/ole">
            <p:oleObj spid="_x0000_s7181" name="Equation" r:id="rId6" imgW="799920" imgH="431640" progId="Equation.3">
              <p:embed/>
            </p:oleObj>
          </a:graphicData>
        </a:graphic>
      </p:graphicFrame>
      <p:graphicFrame>
        <p:nvGraphicFramePr>
          <p:cNvPr id="7182" name="Object 14"/>
          <p:cNvGraphicFramePr>
            <a:graphicFrameLocks noChangeAspect="1"/>
          </p:cNvGraphicFramePr>
          <p:nvPr/>
        </p:nvGraphicFramePr>
        <p:xfrm>
          <a:off x="5181600" y="4114800"/>
          <a:ext cx="3352800" cy="747713"/>
        </p:xfrm>
        <a:graphic>
          <a:graphicData uri="http://schemas.openxmlformats.org/presentationml/2006/ole">
            <p:oleObj spid="_x0000_s7182" name="Equation" r:id="rId7" imgW="1765080" imgH="393480" progId="Equation.3">
              <p:embed/>
            </p:oleObj>
          </a:graphicData>
        </a:graphic>
      </p:graphicFrame>
      <p:sp>
        <p:nvSpPr>
          <p:cNvPr id="7183" name="Text Box 15"/>
          <p:cNvSpPr txBox="1">
            <a:spLocks noChangeArrowheads="1"/>
          </p:cNvSpPr>
          <p:nvPr/>
        </p:nvSpPr>
        <p:spPr bwMode="auto">
          <a:xfrm>
            <a:off x="5257800" y="5181600"/>
            <a:ext cx="3200400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latin typeface="+mj-lt"/>
              </a:rPr>
              <a:t>   x </a:t>
            </a:r>
            <a:r>
              <a:rPr lang="en-GB" sz="1800" dirty="0">
                <a:latin typeface="+mj-lt"/>
              </a:rPr>
              <a:t>=  3/2 </a:t>
            </a:r>
            <a:r>
              <a:rPr lang="en-GB" sz="1800" dirty="0" smtClean="0">
                <a:latin typeface="+mj-lt"/>
              </a:rPr>
              <a:t>     </a:t>
            </a:r>
            <a:r>
              <a:rPr lang="en-GB" sz="1800" dirty="0">
                <a:latin typeface="+mj-lt"/>
              </a:rPr>
              <a:t>or  </a:t>
            </a:r>
            <a:r>
              <a:rPr lang="en-GB" sz="1800" dirty="0" smtClean="0">
                <a:latin typeface="+mj-lt"/>
              </a:rPr>
              <a:t>      </a:t>
            </a:r>
            <a:r>
              <a:rPr lang="en-GB" sz="1800" dirty="0">
                <a:latin typeface="+mj-lt"/>
              </a:rPr>
              <a:t>x = 5/4 </a:t>
            </a:r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4953000" y="5486400"/>
            <a:ext cx="3733800" cy="646331"/>
          </a:xfrm>
          <a:prstGeom prst="rect">
            <a:avLst/>
          </a:prstGeom>
          <a:solidFill>
            <a:srgbClr val="F6FB3D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800" dirty="0">
                <a:latin typeface="+mj-lt"/>
              </a:rPr>
              <a:t>These are the roots of the </a:t>
            </a:r>
            <a:r>
              <a:rPr lang="en-GB" sz="1800" dirty="0" smtClean="0">
                <a:latin typeface="+mj-lt"/>
              </a:rPr>
              <a:t>original equation</a:t>
            </a:r>
            <a:r>
              <a:rPr lang="en-GB" sz="1800" dirty="0">
                <a:latin typeface="+mj-lt"/>
              </a:rPr>
              <a:t>.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/>
          <a:srcRect l="-901" t="67912"/>
          <a:stretch>
            <a:fillRect/>
          </a:stretch>
        </p:blipFill>
        <p:spPr bwMode="auto">
          <a:xfrm>
            <a:off x="1524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04800" y="3886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and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304800" y="49530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then, substituting gives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 autoUpdateAnimBg="0"/>
      <p:bldP spid="7171" grpId="0" animBg="1" autoUpdateAnimBg="0"/>
      <p:bldP spid="7173" grpId="0" animBg="1" autoUpdateAnimBg="0"/>
      <p:bldP spid="7174" grpId="0" animBg="1" autoUpdateAnimBg="0"/>
      <p:bldP spid="7175" grpId="0" animBg="1" autoUpdateAnimBg="0"/>
      <p:bldP spid="7179" grpId="0" animBg="1"/>
      <p:bldP spid="7183" grpId="0" animBg="1" autoUpdateAnimBg="0"/>
      <p:bldP spid="7184" grpId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304800" y="609600"/>
            <a:ext cx="1981200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>
                <a:latin typeface="+mj-lt"/>
              </a:rPr>
              <a:t>Example 4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304800" y="914400"/>
            <a:ext cx="8610600" cy="400110"/>
          </a:xfrm>
          <a:prstGeom prst="rect">
            <a:avLst/>
          </a:prstGeom>
          <a:solidFill>
            <a:srgbClr val="95DE02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latin typeface="+mj-lt"/>
              </a:rPr>
              <a:t>Use the quadratic formula to solve for x </a:t>
            </a:r>
            <a:r>
              <a:rPr lang="en-GB" sz="2000" dirty="0" smtClean="0">
                <a:latin typeface="+mj-lt"/>
              </a:rPr>
              <a:t>to </a:t>
            </a:r>
            <a:r>
              <a:rPr lang="en-GB" sz="2000" dirty="0">
                <a:latin typeface="+mj-lt"/>
              </a:rPr>
              <a:t>2 </a:t>
            </a:r>
            <a:r>
              <a:rPr lang="en-GB" sz="2000" dirty="0" smtClean="0">
                <a:latin typeface="+mj-lt"/>
              </a:rPr>
              <a:t>decimal places:  </a:t>
            </a:r>
            <a:r>
              <a:rPr lang="en-GB" sz="1800" b="1" dirty="0" smtClean="0">
                <a:latin typeface="+mj-lt"/>
              </a:rPr>
              <a:t>2x </a:t>
            </a:r>
            <a:r>
              <a:rPr lang="en-GB" sz="1800" b="1" baseline="30000" dirty="0" smtClean="0">
                <a:latin typeface="+mj-lt"/>
              </a:rPr>
              <a:t>2</a:t>
            </a:r>
            <a:r>
              <a:rPr lang="en-GB" sz="1800" b="1" dirty="0" smtClean="0">
                <a:latin typeface="+mj-lt"/>
              </a:rPr>
              <a:t> +3x - 7= 0</a:t>
            </a:r>
            <a:endParaRPr lang="en-GB" sz="1800" b="1" dirty="0">
              <a:latin typeface="+mj-lt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371600" y="1752600"/>
            <a:ext cx="1295400" cy="400110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2000" dirty="0">
                <a:latin typeface="+mj-lt"/>
              </a:rPr>
              <a:t>Solution: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609600" y="2362200"/>
            <a:ext cx="2895600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latin typeface="+mj-lt"/>
              </a:rPr>
              <a:t>Given:    2x </a:t>
            </a:r>
            <a:r>
              <a:rPr lang="en-GB" sz="1800" baseline="30000" dirty="0">
                <a:latin typeface="+mj-lt"/>
              </a:rPr>
              <a:t>2</a:t>
            </a:r>
            <a:r>
              <a:rPr lang="en-GB" sz="1800" dirty="0">
                <a:latin typeface="+mj-lt"/>
              </a:rPr>
              <a:t> + 3x – 7 = 0</a:t>
            </a:r>
          </a:p>
        </p:txBody>
      </p:sp>
      <p:sp>
        <p:nvSpPr>
          <p:cNvPr id="8199" name="Text Box 7"/>
          <p:cNvSpPr txBox="1">
            <a:spLocks noChangeArrowheads="1"/>
          </p:cNvSpPr>
          <p:nvPr/>
        </p:nvSpPr>
        <p:spPr bwMode="auto">
          <a:xfrm>
            <a:off x="457200" y="2971800"/>
            <a:ext cx="3200400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latin typeface="+mj-lt"/>
              </a:rPr>
              <a:t>Where   a </a:t>
            </a:r>
            <a:r>
              <a:rPr lang="en-GB" sz="1800" dirty="0">
                <a:latin typeface="+mj-lt"/>
              </a:rPr>
              <a:t>= 2   b = 3   c = - 7</a:t>
            </a:r>
          </a:p>
        </p:txBody>
      </p:sp>
      <p:graphicFrame>
        <p:nvGraphicFramePr>
          <p:cNvPr id="8200" name="Object 8"/>
          <p:cNvGraphicFramePr>
            <a:graphicFrameLocks noChangeAspect="1"/>
          </p:cNvGraphicFramePr>
          <p:nvPr/>
        </p:nvGraphicFramePr>
        <p:xfrm>
          <a:off x="914400" y="3733800"/>
          <a:ext cx="2743200" cy="960438"/>
        </p:xfrm>
        <a:graphic>
          <a:graphicData uri="http://schemas.openxmlformats.org/presentationml/2006/ole">
            <p:oleObj spid="_x0000_s8200" name="Equation" r:id="rId3" imgW="1269720" imgH="444240" progId="Equation.3">
              <p:embed/>
            </p:oleObj>
          </a:graphicData>
        </a:graphic>
      </p:graphicFrame>
      <p:graphicFrame>
        <p:nvGraphicFramePr>
          <p:cNvPr id="8202" name="Object 10"/>
          <p:cNvGraphicFramePr>
            <a:graphicFrameLocks noChangeAspect="1"/>
          </p:cNvGraphicFramePr>
          <p:nvPr/>
        </p:nvGraphicFramePr>
        <p:xfrm>
          <a:off x="457200" y="5410200"/>
          <a:ext cx="3276600" cy="881063"/>
        </p:xfrm>
        <a:graphic>
          <a:graphicData uri="http://schemas.openxmlformats.org/presentationml/2006/ole">
            <p:oleObj spid="_x0000_s8202" name="Equation" r:id="rId4" imgW="1701720" imgH="457200" progId="Equation.3">
              <p:embed/>
            </p:oleObj>
          </a:graphicData>
        </a:graphic>
      </p:graphicFrame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4267200" y="1828800"/>
            <a:ext cx="0" cy="4648200"/>
          </a:xfrm>
          <a:prstGeom prst="line">
            <a:avLst/>
          </a:prstGeom>
          <a:noFill/>
          <a:ln w="38100">
            <a:solidFill>
              <a:schemeClr val="folHlink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 sz="1800">
              <a:latin typeface="+mj-lt"/>
            </a:endParaRPr>
          </a:p>
        </p:txBody>
      </p:sp>
      <p:graphicFrame>
        <p:nvGraphicFramePr>
          <p:cNvPr id="8204" name="Object 12"/>
          <p:cNvGraphicFramePr>
            <a:graphicFrameLocks noChangeAspect="1"/>
          </p:cNvGraphicFramePr>
          <p:nvPr/>
        </p:nvGraphicFramePr>
        <p:xfrm>
          <a:off x="5181600" y="1752600"/>
          <a:ext cx="3048000" cy="996950"/>
        </p:xfrm>
        <a:graphic>
          <a:graphicData uri="http://schemas.openxmlformats.org/presentationml/2006/ole">
            <p:oleObj spid="_x0000_s8204" name="Equation" r:id="rId5" imgW="1320480" imgH="431640" progId="Equation.3">
              <p:embed/>
            </p:oleObj>
          </a:graphicData>
        </a:graphic>
      </p:graphicFrame>
      <p:graphicFrame>
        <p:nvGraphicFramePr>
          <p:cNvPr id="8205" name="Object 13"/>
          <p:cNvGraphicFramePr>
            <a:graphicFrameLocks noChangeAspect="1"/>
          </p:cNvGraphicFramePr>
          <p:nvPr/>
        </p:nvGraphicFramePr>
        <p:xfrm>
          <a:off x="5791200" y="2895600"/>
          <a:ext cx="1981200" cy="935038"/>
        </p:xfrm>
        <a:graphic>
          <a:graphicData uri="http://schemas.openxmlformats.org/presentationml/2006/ole">
            <p:oleObj spid="_x0000_s8205" name="Equation" r:id="rId6" imgW="914400" imgH="431640" progId="Equation.3">
              <p:embed/>
            </p:oleObj>
          </a:graphicData>
        </a:graphic>
      </p:graphicFrame>
      <p:graphicFrame>
        <p:nvGraphicFramePr>
          <p:cNvPr id="8206" name="Object 14"/>
          <p:cNvGraphicFramePr>
            <a:graphicFrameLocks noChangeAspect="1"/>
          </p:cNvGraphicFramePr>
          <p:nvPr/>
        </p:nvGraphicFramePr>
        <p:xfrm>
          <a:off x="4876800" y="3962400"/>
          <a:ext cx="3989387" cy="727075"/>
        </p:xfrm>
        <a:graphic>
          <a:graphicData uri="http://schemas.openxmlformats.org/presentationml/2006/ole">
            <p:oleObj spid="_x0000_s8206" name="Equation" r:id="rId7" imgW="2158920" imgH="393480" progId="Equation.3">
              <p:embed/>
            </p:oleObj>
          </a:graphicData>
        </a:graphic>
      </p:graphicFrame>
      <p:sp>
        <p:nvSpPr>
          <p:cNvPr id="8207" name="Text Box 15"/>
          <p:cNvSpPr txBox="1">
            <a:spLocks noChangeArrowheads="1"/>
          </p:cNvSpPr>
          <p:nvPr/>
        </p:nvSpPr>
        <p:spPr bwMode="auto">
          <a:xfrm>
            <a:off x="5105400" y="5105400"/>
            <a:ext cx="3352801" cy="369332"/>
          </a:xfrm>
          <a:prstGeom prst="rect">
            <a:avLst/>
          </a:prstGeom>
          <a:solidFill>
            <a:srgbClr val="F6FB3D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800" dirty="0" smtClean="0">
                <a:latin typeface="+mj-lt"/>
              </a:rPr>
              <a:t>     x </a:t>
            </a:r>
            <a:r>
              <a:rPr lang="en-GB" sz="1800" dirty="0">
                <a:latin typeface="+mj-lt"/>
              </a:rPr>
              <a:t>= 1.27 </a:t>
            </a:r>
            <a:r>
              <a:rPr lang="en-GB" sz="1800" dirty="0" smtClean="0">
                <a:latin typeface="+mj-lt"/>
              </a:rPr>
              <a:t>      </a:t>
            </a:r>
            <a:r>
              <a:rPr lang="en-GB" sz="1800" dirty="0">
                <a:latin typeface="+mj-lt"/>
              </a:rPr>
              <a:t>or  </a:t>
            </a:r>
            <a:r>
              <a:rPr lang="en-GB" sz="1800" dirty="0" smtClean="0">
                <a:latin typeface="+mj-lt"/>
              </a:rPr>
              <a:t>    </a:t>
            </a:r>
            <a:r>
              <a:rPr lang="en-GB" sz="1800" dirty="0">
                <a:latin typeface="+mj-lt"/>
              </a:rPr>
              <a:t>x = - 2.77</a:t>
            </a:r>
          </a:p>
        </p:txBody>
      </p:sp>
      <p:sp>
        <p:nvSpPr>
          <p:cNvPr id="8208" name="Text Box 16"/>
          <p:cNvSpPr txBox="1">
            <a:spLocks noChangeArrowheads="1"/>
          </p:cNvSpPr>
          <p:nvPr/>
        </p:nvSpPr>
        <p:spPr bwMode="auto">
          <a:xfrm>
            <a:off x="4876800" y="5410200"/>
            <a:ext cx="3810000" cy="646331"/>
          </a:xfrm>
          <a:prstGeom prst="rect">
            <a:avLst/>
          </a:prstGeom>
          <a:solidFill>
            <a:srgbClr val="F6FB3D"/>
          </a:solidFill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800" dirty="0">
                <a:latin typeface="+mj-lt"/>
              </a:rPr>
              <a:t>These are the roots of the </a:t>
            </a:r>
            <a:r>
              <a:rPr lang="en-GB" sz="1800" dirty="0" smtClean="0">
                <a:latin typeface="+mj-lt"/>
              </a:rPr>
              <a:t>original equation</a:t>
            </a:r>
            <a:r>
              <a:rPr lang="en-GB" sz="1800" dirty="0">
                <a:latin typeface="+mj-lt"/>
              </a:rPr>
              <a:t>.</a:t>
            </a: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8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304800" y="4038600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and</a:t>
            </a:r>
            <a:endParaRPr lang="en-US" sz="18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" y="50292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then, substituting gives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nimBg="1" autoUpdateAnimBg="0"/>
      <p:bldP spid="8195" grpId="0" animBg="1" autoUpdateAnimBg="0"/>
      <p:bldP spid="8197" grpId="0" animBg="1" autoUpdateAnimBg="0"/>
      <p:bldP spid="8198" grpId="0" animBg="1" autoUpdateAnimBg="0"/>
      <p:bldP spid="8199" grpId="0" animBg="1" autoUpdateAnimBg="0"/>
      <p:bldP spid="8203" grpId="0" animBg="1"/>
      <p:bldP spid="8207" grpId="0" animBg="1" autoUpdateAnimBg="0"/>
      <p:bldP spid="8208" grpId="0" animBg="1" autoUpdateAnimBg="0"/>
    </p:bldLst>
  </p:timing>
</p:sld>
</file>

<file path=ppt/theme/theme1.xml><?xml version="1.0" encoding="utf-8"?>
<a:theme xmlns:a="http://schemas.openxmlformats.org/drawingml/2006/main" name="Network Blitz">
  <a:themeElements>
    <a:clrScheme name="Network Blitz 1">
      <a:dk1>
        <a:srgbClr val="000044"/>
      </a:dk1>
      <a:lt1>
        <a:srgbClr val="FFFFFF"/>
      </a:lt1>
      <a:dk2>
        <a:srgbClr val="000066"/>
      </a:dk2>
      <a:lt2>
        <a:srgbClr val="FFCC00"/>
      </a:lt2>
      <a:accent1>
        <a:srgbClr val="9CE157"/>
      </a:accent1>
      <a:accent2>
        <a:srgbClr val="2663A0"/>
      </a:accent2>
      <a:accent3>
        <a:srgbClr val="AAAAB8"/>
      </a:accent3>
      <a:accent4>
        <a:srgbClr val="DADADA"/>
      </a:accent4>
      <a:accent5>
        <a:srgbClr val="CBEEB4"/>
      </a:accent5>
      <a:accent6>
        <a:srgbClr val="215991"/>
      </a:accent6>
      <a:hlink>
        <a:srgbClr val="F98D43"/>
      </a:hlink>
      <a:folHlink>
        <a:srgbClr val="CC33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Network Blitz 1">
        <a:dk1>
          <a:srgbClr val="000044"/>
        </a:dk1>
        <a:lt1>
          <a:srgbClr val="FFFFFF"/>
        </a:lt1>
        <a:dk2>
          <a:srgbClr val="000066"/>
        </a:dk2>
        <a:lt2>
          <a:srgbClr val="FFCC00"/>
        </a:lt2>
        <a:accent1>
          <a:srgbClr val="9CE157"/>
        </a:accent1>
        <a:accent2>
          <a:srgbClr val="2663A0"/>
        </a:accent2>
        <a:accent3>
          <a:srgbClr val="AAAAB8"/>
        </a:accent3>
        <a:accent4>
          <a:srgbClr val="DADADA"/>
        </a:accent4>
        <a:accent5>
          <a:srgbClr val="CBEEB4"/>
        </a:accent5>
        <a:accent6>
          <a:srgbClr val="215991"/>
        </a:accent6>
        <a:hlink>
          <a:srgbClr val="F98D4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2">
        <a:dk1>
          <a:srgbClr val="000066"/>
        </a:dk1>
        <a:lt1>
          <a:srgbClr val="9CC2E8"/>
        </a:lt1>
        <a:dk2>
          <a:srgbClr val="4D4D4D"/>
        </a:dk2>
        <a:lt2>
          <a:srgbClr val="7DAFE1"/>
        </a:lt2>
        <a:accent1>
          <a:srgbClr val="26D2E4"/>
        </a:accent1>
        <a:accent2>
          <a:srgbClr val="D0E2F4"/>
        </a:accent2>
        <a:accent3>
          <a:srgbClr val="CBDDF2"/>
        </a:accent3>
        <a:accent4>
          <a:srgbClr val="000056"/>
        </a:accent4>
        <a:accent5>
          <a:srgbClr val="ACE5EF"/>
        </a:accent5>
        <a:accent6>
          <a:srgbClr val="BCCDDD"/>
        </a:accent6>
        <a:hlink>
          <a:srgbClr val="003366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3">
        <a:dk1>
          <a:srgbClr val="000000"/>
        </a:dk1>
        <a:lt1>
          <a:srgbClr val="EAEAEA"/>
        </a:lt1>
        <a:dk2>
          <a:srgbClr val="333333"/>
        </a:dk2>
        <a:lt2>
          <a:srgbClr val="DDDDDD"/>
        </a:lt2>
        <a:accent1>
          <a:srgbClr val="C0C0C0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DCDCDC"/>
        </a:accent5>
        <a:accent6>
          <a:srgbClr val="E7E7E7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Blitz 4">
        <a:dk1>
          <a:srgbClr val="002E2D"/>
        </a:dk1>
        <a:lt1>
          <a:srgbClr val="FFFFFF"/>
        </a:lt1>
        <a:dk2>
          <a:srgbClr val="005250"/>
        </a:dk2>
        <a:lt2>
          <a:srgbClr val="FFCC00"/>
        </a:lt2>
        <a:accent1>
          <a:srgbClr val="9CE157"/>
        </a:accent1>
        <a:accent2>
          <a:srgbClr val="00817E"/>
        </a:accent2>
        <a:accent3>
          <a:srgbClr val="AAB3B3"/>
        </a:accent3>
        <a:accent4>
          <a:srgbClr val="DADADA"/>
        </a:accent4>
        <a:accent5>
          <a:srgbClr val="CBEEB4"/>
        </a:accent5>
        <a:accent6>
          <a:srgbClr val="007472"/>
        </a:accent6>
        <a:hlink>
          <a:srgbClr val="FFFF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5">
        <a:dk1>
          <a:srgbClr val="291A4C"/>
        </a:dk1>
        <a:lt1>
          <a:srgbClr val="FFFFFF"/>
        </a:lt1>
        <a:dk2>
          <a:srgbClr val="3B256B"/>
        </a:dk2>
        <a:lt2>
          <a:srgbClr val="FFCC00"/>
        </a:lt2>
        <a:accent1>
          <a:srgbClr val="6EBFCA"/>
        </a:accent1>
        <a:accent2>
          <a:srgbClr val="56369C"/>
        </a:accent2>
        <a:accent3>
          <a:srgbClr val="AFACBA"/>
        </a:accent3>
        <a:accent4>
          <a:srgbClr val="DADADA"/>
        </a:accent4>
        <a:accent5>
          <a:srgbClr val="BADCE1"/>
        </a:accent5>
        <a:accent6>
          <a:srgbClr val="4D308D"/>
        </a:accent6>
        <a:hlink>
          <a:srgbClr val="CCCCFF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Blitz 6">
        <a:dk1>
          <a:srgbClr val="511D30"/>
        </a:dk1>
        <a:lt1>
          <a:srgbClr val="FFFFFF"/>
        </a:lt1>
        <a:dk2>
          <a:srgbClr val="6D2740"/>
        </a:dk2>
        <a:lt2>
          <a:srgbClr val="FDD409"/>
        </a:lt2>
        <a:accent1>
          <a:srgbClr val="FDB83B"/>
        </a:accent1>
        <a:accent2>
          <a:srgbClr val="9D395D"/>
        </a:accent2>
        <a:accent3>
          <a:srgbClr val="BAACAF"/>
        </a:accent3>
        <a:accent4>
          <a:srgbClr val="DADADA"/>
        </a:accent4>
        <a:accent5>
          <a:srgbClr val="FED8AF"/>
        </a:accent5>
        <a:accent6>
          <a:srgbClr val="8E3353"/>
        </a:accent6>
        <a:hlink>
          <a:srgbClr val="FF99CC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Designs\Network Blitz.pot</Template>
  <TotalTime>137</TotalTime>
  <Words>329</Words>
  <Application>Microsoft Office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Network Blitz</vt:lpstr>
      <vt:lpstr>Equation</vt:lpstr>
      <vt:lpstr>Microsoft Equation 3.0</vt:lpstr>
      <vt:lpstr>The Quadratic Formula</vt:lpstr>
      <vt:lpstr>What does the Quadratic Formula Do ?</vt:lpstr>
      <vt:lpstr>Slide 3</vt:lpstr>
      <vt:lpstr>Slide 4</vt:lpstr>
      <vt:lpstr>Slide 5</vt:lpstr>
      <vt:lpstr>Slide 6</vt:lpstr>
    </vt:vector>
  </TitlesOfParts>
  <Company>Home 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Quadratic Formula.</dc:title>
  <dc:creator>LT Scotland</dc:creator>
  <cp:lastModifiedBy>elizabeth.bryant</cp:lastModifiedBy>
  <cp:revision>29</cp:revision>
  <dcterms:created xsi:type="dcterms:W3CDTF">2003-10-05T18:05:39Z</dcterms:created>
  <dcterms:modified xsi:type="dcterms:W3CDTF">2010-06-02T14:28:15Z</dcterms:modified>
</cp:coreProperties>
</file>